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4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83" r:id="rId16"/>
    <p:sldId id="270" r:id="rId17"/>
    <p:sldId id="272" r:id="rId18"/>
    <p:sldId id="274" r:id="rId19"/>
    <p:sldId id="275" r:id="rId20"/>
    <p:sldId id="279" r:id="rId21"/>
    <p:sldId id="280" r:id="rId22"/>
    <p:sldId id="281" r:id="rId23"/>
  </p:sldIdLst>
  <p:sldSz cx="12192000" cy="6858000"/>
  <p:notesSz cx="6858000" cy="9144000"/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80"/>
    <p:restoredTop sz="94593"/>
  </p:normalViewPr>
  <p:slideViewPr>
    <p:cSldViewPr snapToGrid="0" snapToObjects="1">
      <p:cViewPr varScale="1">
        <p:scale>
          <a:sx n="72" d="100"/>
          <a:sy n="72" d="100"/>
        </p:scale>
        <p:origin x="224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01T12:00:28.2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87 88 24575,'0'5'0,"0"2"0,-4 11 0,3 4 0,-6-4 0,6 14 0,-12-2 0,11 10 0,-13 21 0,14-15 0,-5 28 0,6-24 0,0 18 0,0-5 0,0 1 0,0-9 0,0-14 0,0-8 0,0-10 0,0-5 0,0-7 0,0-3 0,0-1 0,0 1 0,0 0 0,0 3 0,4 7 0,1 5 0,5 10 0,0 2 0,0 5 0,-1-5 0,1-2 0,-5-10 0,-1-1 0,-4-6 0,4-3 0,-4-1 0,4-5 0,-1-2 0,1 1 0,4-1 0,0 6 0,3 2 0,3 9 0,8-3 0,-3 2 0,7-2 0,-3-2 0,5 2 0,0-1 0,5-3 0,-4 3 0,10-7 0,-5 2 0,1-3 0,4 0 0,-10-1 0,4-3 0,7-2 0,2-4 0,36 0 0,5 0-498,-26 0 0,2 0 498,-1 0 0,2 0 0,8 0 0,1 0 0,0 0 0,1 0-839,5-3 0,0-1 839,-1 3 0,1 0 0,0-2 0,0 0 0,-5 3 0,0 0-530,0-3 1,-2-1 529,-9 4 0,0-1 0,4-5 0,-1-1 0,-7 6 0,0 1 0,7-7 0,1 1 0,-4 5 0,-1 0 0,1-2 0,1 0 0,2 3 0,0 0 0,-7 0 0,-1 0-97,5 0 1,-1 0 96,25 0 0,-17 0 0,-1 0 0,2 0 0,-5 3 0,-1 0 0,4-2 846,6 4-846,-10-5 1640,-7 0-1640,-5 0 1204,-8 0-1204,10 0 236,-19 0-236,13 0 0,-17 0 0,0 0 0,-1 0 0,6 0 0,-3-4 0,3 3 0,-6-7 0,7 2 0,-5-3 0,4-1 0,0 1 0,-4 3 0,10-3 0,-10 4 0,4 0 0,-6-4 0,1 4 0,0-4 0,-1 4 0,1-4 0,0 4 0,5-5 0,-4 1 0,9-5 0,-8 3 0,15-7 0,-14 7 0,9-2 0,-13 4 0,1-5 0,5 3 0,2-2 0,5 3 0,0-1 0,7 1 0,1-6 0,0 5 0,-2-9 0,-5 4 0,-1 0 0,2-8 0,-2 7 0,-8-13 0,2 5 0,-15 2 0,4 0 0,-10 6 0,-1 4 0,-4-3 0,-4-20 0,0 9 0,-4-19 0,0 23 0,0 2 0,-8-1 0,2 8 0,-7-7 0,1 8 0,-6-4 0,-4-1 0,-20-13 0,11 9 0,-23-15 0,12 10 0,-13-1 0,5-3 0,-3 7 0,10-1 0,1 8 0,9-1 0,0 7 0,4-6 0,-10 1 0,10-3 0,-10 0 0,-20-11 0,6 7 0,-13-3 0,20 7 0,5 8 0,1 1 0,0 5 0,5 5 0,2 0 0,5 0 0,0 0 0,1 0 0,-1 0 0,0-4 0,0 3 0,0-7 0,1 3 0,-1-1 0,0-2 0,-5 3 0,4-5 0,-5 5 0,7-4 0,-1 8 0,0-7 0,0 7 0,-5-8 0,4 8 0,-16-3 0,14 4 0,-32-5 0,29 0 0,-17 0 0,23 0 0,0 5 0,5-3 0,1 2 0,10-3 0,0 4 0,4 0 0,0 0 0,-3-4 0,-7 3 0,0-3 0,-9 0 0,4 3 0,-5-3 0,1 4 0,-1 0 0,-6 0 0,5 0 0,-4 0 0,-13 0 0,8 0 0,-14 0 0,5 0 0,5 0 0,-5 0 0,7 0 0,0 0 0,0 0 0,-1 0 0,6 0 0,-3 0 0,3 0 0,-6 0 0,-5 0 0,4 0 0,-11 0 0,5 0 0,-7-5 0,1 4 0,-1-4 0,1 5 0,-7-5 0,4 3 0,-4-3 0,6 0 0,-23 4 0,24-8 0,-23 8 0,29-4 0,0 5 0,-5 0 0,11 0 0,-5 0 0,0 0 0,5 0 0,-4 0 0,-1 0 0,5 0 0,-4 0 0,6 0 0,-1 0 0,7 0 0,0 0 0,1 0 0,4 0 0,0 0 0,3 0 0,3 0 0,-5 0 0,-5 0 0,4 0 0,-5 0 0,1 0 0,-14 0 0,9 0 0,-13 0 0,21 0 0,-3 0 0,5 0 0,0 0 0,5 0 0,-3 0 0,8 0 0,0 3 0,2-2 0,7 3 0,-2-4 0,3 0 0,1 0 0,-5 0 0,-1 0 0,-9 4 0,-1-3 0,-5 7 0,1-7 0,-1 7 0,0-3 0,1 4 0,-1 1 0,5-5 0,-3 3 0,3-3 0,0 4 0,-4-4 0,4 3 0,0-7 0,2 7 0,4-8 0,4 4 0,1 0 0,5-4 0,-1 4 0,1-4 0,-1 0 0,4 3 0,1 1 0,3 0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01T12:00:48.04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665 175 24575,'-7'0'0,"-9"0"0,2 0 0,-8 0 0,5 0 0,0 0 0,0 0 0,0 0 0,4 0 0,1 0 0,1 0 0,2 0 0,-7 0 0,3 0 0,-4 0 0,-5 0 0,0 0 0,-1 4 0,1 0 0,5 1 0,4 2 0,1-6 0,4 2 0,1 1 0,-1 0 0,-4 0 0,3 3 0,-3-3 0,1 0 0,2 3 0,-7-2 0,7 2 0,-7 2 0,8-2 0,-8 2 0,7-2 0,-7 6 0,7-5 0,-7 4 0,7 0 0,-6 0 0,6 1 0,-2-2 0,6-3 0,-2-1 0,3 1 0,0 3 0,-3 2 0,6 4 0,-7-4 0,8 2 0,-8-2 0,4 4 0,-1 0 0,-2-4 0,6 2 0,-3-6 0,1 3 0,2-5 0,-2 1 0,3 0 0,0 3 0,-4-2 0,3 3 0,-2-1 0,3-3 0,0 3 0,0-3 0,0-1 0,0 1 0,0 0 0,0-1 0,0 1 0,0-1 0,0 1 0,0 3 0,0-2 0,0 6 0,0-6 0,0 3 0,0-5 0,0 5 0,0-3 0,0 6 0,0-6 0,0 3 0,0-5 0,0 1 0,0 0 0,0-1 0,0 0 0,0 1 0,0-1 0,0 0 0,0 1 0,0-1 0,3 0 0,-2 0 0,2 1 0,-3-1 0,0 1 0,3-1 0,-2 1 0,2 0 0,1-4 0,-1 3 0,5-3 0,-1 3 0,1 1 0,-1-1 0,1-3 0,-4 3 0,2-6 0,-5 5 0,5-2 0,-1 1 0,2 1 0,1-2 0,-1 4 0,1-4 0,-4 2 0,-1-2 0,-3 3 0,3 1 0,-2-1 0,6 0 0,-6 1 0,6 0 0,-6-1 0,2 1 0,0 0 0,1-4 0,0 3 0,3-3 0,-3 3 0,4 1 0,-1-1 0,0 1 0,1-1 0,3 1 0,2 0 0,4 0 0,-4 0 0,3 1 0,-4-1 0,10 1 0,-4-1 0,4 1 0,-1-4 0,-3 2 0,9-6 0,-4 3 0,4-4 0,1 0 0,-5 0 0,3 4 0,-8-3 0,9 3 0,-9-4 0,4 0 0,-1 0 0,-3 0 0,4 0 0,-5 0 0,0 0 0,0 0 0,-5 0 0,4 0 0,-3 0 0,4 0 0,-1 0 0,1 0 0,0 0 0,0 0 0,5 0 0,-4 0 0,8 0 0,-8 0 0,9 0 0,-9 0 0,3 0 0,-4 0 0,0 0 0,-4 0 0,3 0 0,-8 0 0,4 0 0,0 0 0,-4 0 0,8 0 0,4 0 0,-1 0 0,5 0 0,-11 0 0,3 0 0,-3 0 0,4 0 0,-1 0 0,1 0 0,0 0 0,0 0 0,0 0 0,0 0 0,-1 0 0,6 0 0,-4 0 0,4 0 0,-5 0 0,0 0 0,-1 4 0,-3-3 0,3 2 0,-3-3 0,3 0 0,1 0 0,0 0 0,3 0 0,-2 0 0,-2 0 0,0 0 0,-7 0 0,2 0 0,1 0 0,-3 0 0,6 0 0,-6 0 0,3 0 0,-5 0 0,1 0 0,0 0 0,-1 0 0,1 0 0,-1 0 0,1 4 0,-1-3 0,1 2 0,0-3 0,-1 3 0,1-2 0,-1 3 0,1-4 0,0 0 0,-1 0 0,0 0 0,10 0 0,7 0 0,11 0 0,11 4 0,-4 2 0,5 5 0,-7-1 0,0 0 0,-5-1 0,4 1 0,-5-5 0,7 4 0,-1-8 0,0 8 0,0-3 0,-5 0 0,-2 2 0,-5-7 0,0 7 0,-1-7 0,1 3 0,5-4 0,-4 0 0,5 0 0,-7 0 0,1 0 0,-5 0 0,-1 0 0,-6 0 0,-3 0 0,-1 0 0,-4 0 0,3 0 0,2 0 0,9 0 0,1 0 0,-1 0 0,5 0 0,-4 0 0,4 0 0,-4 0 0,-1 0 0,-6 0 0,-3 0 0,2 0 0,-3 0 0,5 0 0,0 0 0,5 0 0,-4-3 0,8 2 0,-8-7 0,0 7 0,-2-3 0,-8 1 0,4 2 0,-4-2 0,-1-1 0,1 3 0,4-6 0,0 6 0,5-6 0,0 6 0,0-3 0,0 0 0,0 3 0,-1-3 0,1 1 0,8-2 0,-2 0 0,8-3 0,-4 7 0,1-3 0,0 4 0,-1 0 0,-4 0 0,-1 0 0,-5 0 0,-5 0 0,0 0 0,0 0 0,-4 0 0,4 0 0,0 0 0,1 0 0,-1 0 0,9 0 0,-7 0 0,8 0 0,-6 0 0,6 0 0,-4 0 0,16 0 0,-9 0 0,5 4 0,-8-3 0,-5 2 0,10-3 0,-6 0 0,17 0 0,-7 0 0,10 0 0,-7 0 0,5 0 0,-4 0 0,-1 0 0,0 0 0,-7 0 0,1 0 0,0 0 0,-1 0 0,-4 0 0,-1 0 0,-9 0 0,2 0 0,-2 0 0,0 0 0,-1 0 0,-1 0 0,2 0 0,0 0 0,2 0 0,-2 0 0,9 0 0,-4 0 0,4 0 0,-6 0 0,1-3 0,0 2 0,0-3 0,0 4 0,-4 0 0,2 0 0,-2 0 0,0 0 0,3 0 0,-4 0 0,10 0 0,8 0 0,0 0 0,0-4 0,-3 3 0,1-3 0,1 4 0,0 0 0,-3 0 0,2 0 0,2 0 0,3 0 0,0 0 0,-4 0 0,10 0 0,-10 0 0,4 0 0,-5 0 0,-5 0 0,-1 0 0,-6 0 0,1 0 0,5 0 0,-4 0 0,8 0 0,-8 0 0,9 0 0,-4-4 0,4 3 0,13-7 0,-9 7 0,9-8 0,-6 8 0,-5-7 0,9 7 0,-3-8 0,5 4 0,1-5 0,-1 4 0,0-3 0,-5 8 0,-7-8 0,-1 9 0,-9-8 0,-1 7 0,-5-3 0,-4 1 0,-1 2 0,1-3 0,0 4 0,-4-3 0,3 2 0,-3-9 0,4 8 0,-1-6 0,0 8 0,0 0 0,0 0 0,0 0 0,1 0 0,-1 0 0,1 0 0,-1 0 0,5 0 0,5 0 0,1 0 0,9 0 0,-9 4 0,8-3 0,-8 6 0,4-2 0,-5 0 0,0 2 0,-4-6 0,2 3 0,-6-4 0,3 3 0,-1-2 0,-2 3 0,7-1 0,-3 2 0,4 0 0,-5-2 0,4 1 0,-7-3 0,6 3 0,-6-4 0,7 4 0,-3-4 0,3 4 0,1 0 0,5-3 0,-4 3 0,8 0 0,-8-3 0,16 7 0,-14-3 0,14 0 0,-16 2 0,4-6 0,-5 7 0,-5-8 0,4 4 0,-7 0 0,7-4 0,-8 4 0,4-4 0,-4 0 0,-1 0 0,0 0 0,1 0 0,-1 0 0,1 0 0,3 0 0,2 0 0,4 0 0,0 0 0,4 0 0,2 0 0,5 0 0,5 0 0,2 0 0,26 0 0,-15 0 0,22-5 0,-13-1 0,1-1 0,5-3 0,-6 9 0,-7-8 0,5 8 0,-11-4 0,11 0 0,-12-1 0,12 0 0,-5 2 0,1-1 0,3 4 0,-10-3 0,11-1 0,-11 4 0,-1-4 0,-2 5 0,-5 0 0,1 0 0,4 0 0,-10 0 0,4 0 0,-5 0 0,0 0 0,-5 0 0,-2 0 0,-4 0 0,0 0 0,0 0 0,-4 0 0,2 0 0,-6 0 0,7 0 0,-8 0 0,8 0 0,-3 0 0,4 0 0,0 0 0,0 0 0,-1 0 0,1 0 0,-4 0 0,3 0 0,-3 0 0,3 0 0,1 0 0,5 0 0,-4 4 0,21-4 0,-13 8 0,9-7 0,-9 3 0,-3-4 0,0 0 0,9 0 0,-8 0 0,15 0 0,-4 0 0,5 0 0,0-9 0,1-2 0,-1-9 0,0 0 0,1 0 0,-7 0 0,7-5 0,-5-2 0,2-4 0,-8 5 0,-8 3 0,-8 6 0,-2 0 0,-8 5 0,0-9 0,-8-1 0,-9-2 0,-20-14 0,1 11 0,-31-20 0,23 19 0,-33-32 0,27 28 0,-21-28 0,15 20 0,0-6 0,-5 0 0,5 0 0,-5 5 0,-8-6 0,8 13 0,-7-2 0,9 4 0,1 9 0,-1-3 0,7 9 0,1 2 0,7 4 0,5-2 0,2 6 0,10-5 0,-11 3 0,9 3 0,-10-6 0,7 11 0,0-7 0,5 7 0,-3-3 0,3 0 0,0 3 0,-4-4 0,4 5 0,-5 0 0,-5 0 0,-2 0 0,-5 0 0,0 0 0,-7 0 0,5 0 0,-11 0 0,5 0 0,-7 0 0,-6 0 0,4 0 0,-27 0 0,24 0 0,-24 0 0,-5 0 0,5 0 0,4 0 0,-2 0 0,27 0 0,0 0-442,-23 0 0,1 0 442,22 0 0,3 0 0,-6 0 0,0 0 0,0 0 0,-2 0 0,-8 0 0,-1 0 0,5 0 0,0 0 0,-10 0 0,1 0 0,9 1 0,0-2-628,-4-1 0,-1-2 628,1 0 0,0 0 0,-7 0 0,-1 0 0,0 0 0,-1 1-773,-9-1 0,0 1 773,13 2 0,3 0 0,8-2 0,1-1-175,4 1 1,2 0 174,-27 2 0,-7-11 0,18 11 742,16-4-742,18 5 1177,5 0-1177,15 0 1691,-35 0-1691,4 5 425,-37 2-425,19 4 0,-3 1 0,14-6 0,1 4 0,0-9 0,3 1 0,-3 0-546,-28-2 546,16 0 0,0 0 0,-24 0 0,2 0 0,3 0 0,5 0 0,-7 0 0,7 0 0,2 0 0,15 0 0,8 0 0,8 0 0,12 0 0,7 0 0,6 0 546,9 0-546,-3 0 0,8 0 0,-4 0 0,0 0 0,-1 0 0,-4 0 0,-5 0 0,-1 0 0,-4 0 0,-7 0 0,5 0 0,-10 0 0,10 0 0,-10 0 0,10 0 0,-10 0 0,10 0 0,-4 0 0,5 0 0,0 0 0,0 0 0,1 0 0,-1 0 0,0 0 0,0 0 0,0 0 0,-5 0 0,4 0 0,-10 0 0,4 0 0,-5 0 0,0 0 0,-7 0 0,5 0 0,-4 0 0,5 0 0,1 0 0,-18 0 0,19 0 0,-13 0 0,19 0 0,4 0 0,-10 0 0,10 0 0,-4 0 0,5 0 0,5 0 0,1 0 0,5 0 0,4 0 0,2 0 0,3 0 0,1 0 0,-1 0 0,1 0 0,0 0 0,-1 0 0,1 0 0,0 0 0,-1 0 0,1 0 0,-5 0 0,-1 0 0,-4 0 0,0 0 0,0 0 0,0 0 0,4 0 0,-3 0 0,8 0 0,-8 4 0,3-3 0,-4 7 0,0-7 0,0 6 0,0-6 0,0 3 0,0-1 0,5-2 0,-4 3 0,7-1 0,-3-2 0,4 3 0,4-1 0,-3-2 0,3 2 0,-3 1 0,-1-3 0,1 2 0,-1-3 0,0 0 0,1 3 0,-1-2 0,0 2 0,4 1 0,-3-4 0,3 4 0,0-1 0,-3-2 0,3 2 0,-4-3 0,1 4 0,-1-4 0,0 4 0,4-1 0,-3-2 0,3 2 0,-1 1 0,-1-4 0,2 4 0,-4-4 0,1 0 0,0 0 0,3 0 0,1 0 0</inkml:trace>
</inkml:ink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63D8E-01C6-474C-BB34-C99848E88D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F0FC1-6768-5341-817C-395A5DB53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D876F-BCE1-904D-AE15-2916E0331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EEF10-D974-3B4A-8E67-24CA7724A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6FA6D-29FF-6144-B202-D05266AE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4140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1B89C-5D52-404B-A39F-6F8DEAC58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10EB1-867F-FC4B-AD3A-5D2D65FBF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8386F-6F6F-7249-8F31-821C1CD3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DC77-9C05-5C45-AFF7-BE178917D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7D678-65B3-4743-A1A5-AD70F4F94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75544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C31A73-2958-A74A-BCA4-087D2B66AF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F08CA5-B173-E649-978E-D1FA2045BA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7FB9B-2CFC-124A-B246-405EE653A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DAFFF-2D4F-A14C-A0DB-8BCD07599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AF247-3AB9-C14F-8BA4-34ECEEC4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8180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9CAC6-3D92-9046-A3FB-F34ED314C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E8E15-AC76-E449-8828-03709F8E6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71F09-B069-214A-BA58-14CE8C2A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651A6-2D7F-D844-9FE4-78F3FC73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35DE1-3945-7B49-A211-3D696295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63585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7AF8-3728-9947-8AF6-FAF22EA2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18FC6-2421-3B4A-83A1-349087AD9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8E96C-F18E-2F4D-B9CA-4CD3D929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B7F0-1E9C-564C-8C37-395B45270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45113-F3AB-A74F-B128-7275DFB8F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8177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4FAAE-D7E6-8B4A-B170-0229AD736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F00A6-4D6E-3247-8496-F9203646C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D6303-F95C-FE46-9D03-EC78AC548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CFD7F-E61C-D84A-A338-67ED18A14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6FDAA-970D-6C46-988D-01B1D729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44AA3-7058-0A4B-87BE-066859256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3727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62582-6DDC-894B-9939-65ED0B940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49B21-2981-0F43-926C-0993E2A91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CF082-822E-4942-8F90-C48184F59C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7BBC21-8046-1E4A-9AAC-A3140583B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5460D0-242E-2147-84F0-5453BD7F19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01F0C-5EFD-764A-882E-D897163E6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3A1147-61D4-784B-863B-2FF193266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8505A-4A7C-2349-8C36-1DE55AAC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36529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6D798-D4AD-3441-B001-985CBB780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21BAB-98E6-194E-83B2-DA0353882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08C75-3B0E-4748-ADB1-AD5B74A06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97758-9E23-D541-A2EE-BCDFA65D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4177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9971CE-E7B5-7542-BA2D-A9B624DD4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3C1F92-80DA-C646-80C4-3C9466C29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392FC-B735-BA42-8AB6-E390513D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86593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F7A9F-EFBA-2840-A102-E29F7F544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1B72E-29BC-274B-A5D7-63B43AC45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3703A-6A3B-F541-901B-9CC5A43C4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D1FF5-0EE4-F747-AF87-B24AD50D5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E99FC-9ADB-C449-A0C7-1D1002513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29B4CA-3BF9-A44A-BAFB-EC20150A3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9278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1C16-B3FB-1B48-9CE3-25AF1DE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5BFDE8-59BD-D241-BE59-61ACC7BBB4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454BE6-86D1-9047-A036-54581137E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9A6D0-1A86-514E-B9F4-AB866092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8DB0C-6F5F-C247-8EBC-51F2637A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069DE-5DF9-3847-B1F9-136E24D89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92224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70B34F-6F06-2D43-8D5A-257C12AA7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6FF288-70E0-8B4C-A41B-8E476FE3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1FB79-B89D-FC4F-8854-1F57EB9AD8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2F4A2-C432-BC41-AACE-EB0F35946695}" type="datetimeFigureOut">
              <a:rPr lang="en-AE" smtClean="0"/>
              <a:t>07/10/2021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992C7-20B1-894B-8315-B0C62E2C5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552AD-C266-634A-9CAC-CAD8DBD7FD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43240-4565-0840-8CF5-93AC0BB9F3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82984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customXml" Target="../ink/ink2.xml"/><Relationship Id="rId4" Type="http://schemas.openxmlformats.org/officeDocument/2006/relationships/image" Target="../media/image1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DmitriiDenisov/nasty_pickl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csuc0g" TargetMode="External"/><Relationship Id="rId2" Type="http://schemas.openxmlformats.org/officeDocument/2006/relationships/hyperlink" Target="https://www.coursera.org/learn/intro-to-deep-learn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mitry-denisov-022102103/" TargetMode="External"/><Relationship Id="rId2" Type="http://schemas.openxmlformats.org/officeDocument/2006/relationships/hyperlink" Target="https://github.com/DmitriiDenisov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ddenisov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ntoli.com/blog/dangerous-pickles/" TargetMode="External"/><Relationship Id="rId2" Type="http://schemas.openxmlformats.org/officeDocument/2006/relationships/hyperlink" Target="https://github.com/mike0sv/nasty_pickl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youtube.com/watch?v=xm-A-h9QkXg&amp;t=610s&amp;ab_channel=ODSAIGloba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39">
            <a:extLst>
              <a:ext uri="{FF2B5EF4-FFF2-40B4-BE49-F238E27FC236}">
                <a16:creationId xmlns:a16="http://schemas.microsoft.com/office/drawing/2014/main" id="{74426AB7-D619-4515-962A-BC83909EC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4C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41">
            <a:extLst>
              <a:ext uri="{FF2B5EF4-FFF2-40B4-BE49-F238E27FC236}">
                <a16:creationId xmlns:a16="http://schemas.microsoft.com/office/drawing/2014/main" id="{DE47DF98-723F-4AAC-ABCF-CACBC438F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43">
            <a:extLst>
              <a:ext uri="{FF2B5EF4-FFF2-40B4-BE49-F238E27FC236}">
                <a16:creationId xmlns:a16="http://schemas.microsoft.com/office/drawing/2014/main" id="{EA29FC7C-9308-4FDE-8DCA-405668055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95600" y="5768204"/>
            <a:ext cx="6400800" cy="0"/>
          </a:xfrm>
          <a:prstGeom prst="line">
            <a:avLst/>
          </a:prstGeom>
          <a:ln>
            <a:solidFill>
              <a:srgbClr val="404C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7724CD-DAB8-9B4B-A5A6-70505CB0C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77356"/>
            <a:ext cx="9966960" cy="1560320"/>
          </a:xfrm>
        </p:spPr>
        <p:txBody>
          <a:bodyPr>
            <a:normAutofit/>
          </a:bodyPr>
          <a:lstStyle/>
          <a:p>
            <a:r>
              <a:rPr lang="en-AE" sz="5800" dirty="0">
                <a:solidFill>
                  <a:srgbClr val="404C5B"/>
                </a:solidFill>
              </a:rPr>
              <a:t>Dangerous Pickles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7A9ED3-F698-304A-BEBA-F4AAD93B5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799489"/>
            <a:ext cx="8767860" cy="440822"/>
          </a:xfrm>
        </p:spPr>
        <p:txBody>
          <a:bodyPr>
            <a:normAutofit/>
          </a:bodyPr>
          <a:lstStyle/>
          <a:p>
            <a:r>
              <a:rPr lang="en-AE" sz="2000" dirty="0">
                <a:solidFill>
                  <a:srgbClr val="404C5B"/>
                </a:solidFill>
              </a:rPr>
              <a:t>20th October, Dmitry Denisov</a:t>
            </a:r>
          </a:p>
        </p:txBody>
      </p:sp>
      <p:pic>
        <p:nvPicPr>
          <p:cNvPr id="7" name="Picture 6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41C1A281-FB08-A144-A34F-35DCC7873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6779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05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8568C-8DFB-D14C-A255-E4B1F2E26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Pickling machine + Opscodes example</a:t>
            </a:r>
            <a:endParaRPr lang="en-AE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3719253-7BC5-9D4A-9CDC-82A2ACE02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237" y="3229476"/>
            <a:ext cx="6100332" cy="32633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AE0CBF-46C7-B14D-B6D0-ED92B0B69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870" y="1492606"/>
            <a:ext cx="5912466" cy="688831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C8130A07-34FC-1049-816A-B6F3DD8D0AEF}"/>
              </a:ext>
            </a:extLst>
          </p:cNvPr>
          <p:cNvSpPr/>
          <p:nvPr/>
        </p:nvSpPr>
        <p:spPr>
          <a:xfrm>
            <a:off x="5280283" y="2391796"/>
            <a:ext cx="180753" cy="6273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FE2E37-C1BA-064E-A448-B01FBB178291}"/>
              </a:ext>
            </a:extLst>
          </p:cNvPr>
          <p:cNvSpPr txBox="1"/>
          <p:nvPr/>
        </p:nvSpPr>
        <p:spPr>
          <a:xfrm>
            <a:off x="0" y="3476235"/>
            <a:ext cx="25837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Protocol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Put into stack: empty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Put into stack 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Put into stack: ’aaa’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Put into stack: 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all from stack until Mark</a:t>
            </a:r>
            <a:endParaRPr lang="en-A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/>
              <a:t>Stop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6CA6FD-42AA-9744-BFB0-4D3960110DB3}"/>
              </a:ext>
            </a:extLst>
          </p:cNvPr>
          <p:cNvSpPr txBox="1"/>
          <p:nvPr/>
        </p:nvSpPr>
        <p:spPr>
          <a:xfrm>
            <a:off x="5386173" y="2415561"/>
            <a:ext cx="2937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b="1" dirty="0"/>
              <a:t>pickletools.optimize + pickletools.dis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98160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1EF7-F1F0-4B4C-8244-CFB21F510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Opscodes example: REDUCE function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2843BF5-C510-3044-99F3-2E695D1FD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78" y="4834664"/>
            <a:ext cx="6154305" cy="1371799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6702F92C-256D-9D40-8EDB-8A1D1BE5D1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02" b="16709"/>
          <a:stretch/>
        </p:blipFill>
        <p:spPr>
          <a:xfrm>
            <a:off x="1257878" y="1337436"/>
            <a:ext cx="5877213" cy="31514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AC9D91D-33ED-264A-BD08-6D039B9F7CB0}"/>
              </a:ext>
            </a:extLst>
          </p:cNvPr>
          <p:cNvSpPr txBox="1">
            <a:spLocks/>
          </p:cNvSpPr>
          <p:nvPr/>
        </p:nvSpPr>
        <p:spPr>
          <a:xfrm>
            <a:off x="3441405" y="58300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call function that we just imported!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428428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F483-3CE5-AA4C-A796-761031A1F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pickle bomb - add bytes to our pickled file </a:t>
            </a:r>
            <a:endParaRPr lang="en-AE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29B0AA0-5733-1F4D-8C3F-BE2938353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245" y="2587846"/>
            <a:ext cx="4559300" cy="34671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6371605-D5B2-2143-B04D-DAAA9F395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24" y="2587846"/>
            <a:ext cx="4178300" cy="2235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5E5D46-29DA-274C-9372-7947E4DD534D}"/>
              </a:ext>
            </a:extLst>
          </p:cNvPr>
          <p:cNvSpPr/>
          <p:nvPr/>
        </p:nvSpPr>
        <p:spPr>
          <a:xfrm>
            <a:off x="6650265" y="4231757"/>
            <a:ext cx="4053260" cy="13764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sz="3100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2F9CB166-C5F0-3843-94BA-B8036A9A1C5F}"/>
              </a:ext>
            </a:extLst>
          </p:cNvPr>
          <p:cNvSpPr/>
          <p:nvPr/>
        </p:nvSpPr>
        <p:spPr>
          <a:xfrm>
            <a:off x="4976038" y="3705446"/>
            <a:ext cx="1279451" cy="292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89F091-6F6D-3C48-AF17-5D4B5F659801}"/>
              </a:ext>
            </a:extLst>
          </p:cNvPr>
          <p:cNvSpPr txBox="1"/>
          <p:nvPr/>
        </p:nvSpPr>
        <p:spPr>
          <a:xfrm>
            <a:off x="1653169" y="2030818"/>
            <a:ext cx="3051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2800" dirty="0"/>
              <a:t>Before: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D80121-3F06-8F4B-85B0-7E721BE0F53F}"/>
              </a:ext>
            </a:extLst>
          </p:cNvPr>
          <p:cNvSpPr txBox="1"/>
          <p:nvPr/>
        </p:nvSpPr>
        <p:spPr>
          <a:xfrm>
            <a:off x="7905001" y="2030818"/>
            <a:ext cx="3051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2800" dirty="0"/>
              <a:t>After:</a:t>
            </a:r>
          </a:p>
        </p:txBody>
      </p:sp>
    </p:spTree>
    <p:extLst>
      <p:ext uri="{BB962C8B-B14F-4D97-AF65-F5344CB8AC3E}">
        <p14:creationId xmlns:p14="http://schemas.microsoft.com/office/powerpoint/2010/main" val="1886386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6132-FF31-614C-AB1D-12F4F04A7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02" y="73211"/>
            <a:ext cx="10515600" cy="1325563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AE" dirty="0"/>
              <a:t>e are done, our first bomb is ready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E1C84CE-0325-FF45-B9FB-8C7B49DF0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853" y="1398774"/>
            <a:ext cx="4731329" cy="545922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E6339B6-434E-E14F-9FBE-710C3AFA9413}"/>
                  </a:ext>
                </a:extLst>
              </p14:cNvPr>
              <p14:cNvContentPartPr/>
              <p14:nvPr/>
            </p14:nvContentPartPr>
            <p14:xfrm>
              <a:off x="3695542" y="5987051"/>
              <a:ext cx="2007360" cy="536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E6339B6-434E-E14F-9FBE-710C3AFA941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86542" y="5978051"/>
                <a:ext cx="2025000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4E53ECF-C3A9-4645-AD7C-3F3B844B9CB7}"/>
                  </a:ext>
                </a:extLst>
              </p14:cNvPr>
              <p14:cNvContentPartPr/>
              <p14:nvPr/>
            </p14:nvContentPartPr>
            <p14:xfrm>
              <a:off x="3918022" y="2232251"/>
              <a:ext cx="3499560" cy="5061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4E53ECF-C3A9-4645-AD7C-3F3B844B9CB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09382" y="2223611"/>
                <a:ext cx="3517200" cy="52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5004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3C3CA-F841-224C-A599-5F7D11ADC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Arbitrary functio</a:t>
            </a:r>
            <a:r>
              <a:rPr lang="en-US" dirty="0"/>
              <a:t>n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1BDC4-2604-D64D-9F5B-AB8073117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E" dirty="0"/>
              <a:t>So far we managed to do only print</a:t>
            </a:r>
          </a:p>
          <a:p>
            <a:r>
              <a:rPr lang="en-US" b="1" i="1" dirty="0"/>
              <a:t>e</a:t>
            </a:r>
            <a:r>
              <a:rPr lang="en-AE" b="1" i="1" dirty="0"/>
              <a:t>xec </a:t>
            </a:r>
            <a:r>
              <a:rPr lang="en-AE" dirty="0"/>
              <a:t>function will help us to execute </a:t>
            </a:r>
            <a:r>
              <a:rPr lang="en-AE" b="1" dirty="0"/>
              <a:t>arbitrary</a:t>
            </a:r>
            <a:r>
              <a:rPr lang="en-AE" dirty="0"/>
              <a:t> code </a:t>
            </a:r>
          </a:p>
          <a:p>
            <a:endParaRPr lang="en-AE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940CC667-A57D-FE4F-AA73-0CD682ED4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126" y="2877969"/>
            <a:ext cx="6548583" cy="446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7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3C3CA-F841-224C-A599-5F7D11ADC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recipe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1BDC4-2604-D64D-9F5B-AB8073117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E" dirty="0"/>
              <a:t>Import exec function</a:t>
            </a:r>
          </a:p>
          <a:p>
            <a:r>
              <a:rPr lang="en-AE" dirty="0"/>
              <a:t>Push to pickle stack loooong string of code</a:t>
            </a:r>
          </a:p>
          <a:p>
            <a:r>
              <a:rPr lang="en-AE" dirty="0"/>
              <a:t>Write directly REDUCE method into pickle</a:t>
            </a:r>
            <a:r>
              <a:rPr lang="en-US" dirty="0"/>
              <a:t> </a:t>
            </a:r>
            <a:endParaRPr lang="en-AE" dirty="0"/>
          </a:p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681690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E2CCD-6FD6-FD4B-AED5-A47A4AFE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Repo + QR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AB31D-32CD-314B-A64B-9F1407C5C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https://github.com/DmitriiDenisov/nasty_pickle</a:t>
            </a:r>
            <a:endParaRPr lang="en-US" dirty="0"/>
          </a:p>
          <a:p>
            <a:endParaRPr lang="en-A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442C44-5CBD-ED41-A08D-A14C8A3D3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44" y="2392363"/>
            <a:ext cx="4261428" cy="4261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888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B260-70E1-C147-8959-57421ED6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for patching a bomb</a:t>
            </a:r>
            <a:endParaRPr lang="en-A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09631C-F5A9-8648-8F08-64B38E9CB5C0}"/>
              </a:ext>
            </a:extLst>
          </p:cNvPr>
          <p:cNvSpPr txBox="1"/>
          <p:nvPr/>
        </p:nvSpPr>
        <p:spPr>
          <a:xfrm>
            <a:off x="838200" y="1941963"/>
            <a:ext cx="6669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2800" dirty="0"/>
              <a:t>Assume we want to call arbitrary function: bomb_function</a:t>
            </a:r>
          </a:p>
        </p:txBody>
      </p:sp>
      <p:pic>
        <p:nvPicPr>
          <p:cNvPr id="14" name="Content Placeholder 13" descr="Text&#10;&#10;Description automatically generated">
            <a:extLst>
              <a:ext uri="{FF2B5EF4-FFF2-40B4-BE49-F238E27FC236}">
                <a16:creationId xmlns:a16="http://schemas.microsoft.com/office/drawing/2014/main" id="{2A2B3303-014E-DC43-8F1D-FDB8A9150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271" y="2930706"/>
            <a:ext cx="11919709" cy="3373112"/>
          </a:xfrm>
        </p:spPr>
      </p:pic>
    </p:spTree>
    <p:extLst>
      <p:ext uri="{BB962C8B-B14F-4D97-AF65-F5344CB8AC3E}">
        <p14:creationId xmlns:p14="http://schemas.microsoft.com/office/powerpoint/2010/main" val="2041983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6D41-128A-7445-B608-4AF33B953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we wrapped everything into function: </a:t>
            </a:r>
            <a:r>
              <a:rPr lang="en-US" dirty="0" err="1"/>
              <a:t>create_bomb</a:t>
            </a:r>
            <a:endParaRPr lang="en-A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8B09B-0CDD-A84D-BDFB-7EE93C1FC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117" y="2583873"/>
            <a:ext cx="8667741" cy="99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7D032-8780-394B-A02A-F2D236484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Short demos of possible injections: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382D-BD1C-004F-AD95-E6E3A3CC7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Hi bomb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Raise exception bomb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URL bomb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image bomb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+ try-except + for loop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Swap integers</a:t>
            </a:r>
          </a:p>
        </p:txBody>
      </p:sp>
    </p:spTree>
    <p:extLst>
      <p:ext uri="{BB962C8B-B14F-4D97-AF65-F5344CB8AC3E}">
        <p14:creationId xmlns:p14="http://schemas.microsoft.com/office/powerpoint/2010/main" val="361115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D59D2-6BBE-EB42-A93F-F09B4F1A3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E" sz="5400" dirty="0"/>
              <a:t>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90366-4BB9-1245-ACE8-ED41B8797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206754" cy="4351338"/>
          </a:xfrm>
        </p:spPr>
        <p:txBody>
          <a:bodyPr>
            <a:normAutofit lnSpcReduction="10000"/>
          </a:bodyPr>
          <a:lstStyle/>
          <a:p>
            <a:r>
              <a:rPr lang="en-AE" dirty="0"/>
              <a:t>Work as Data Scientist in Careem (Fraud department)</a:t>
            </a:r>
            <a:endParaRPr lang="ru-RU" dirty="0"/>
          </a:p>
          <a:p>
            <a:r>
              <a:rPr lang="en-US" dirty="0"/>
              <a:t>Before: Data Scientist in Deloitte</a:t>
            </a:r>
          </a:p>
          <a:p>
            <a:r>
              <a:rPr lang="en-US" dirty="0"/>
              <a:t>Interested in Education sphere: </a:t>
            </a:r>
          </a:p>
          <a:p>
            <a:pPr marL="0" indent="0">
              <a:buNone/>
            </a:pPr>
            <a:r>
              <a:rPr lang="en-US" dirty="0"/>
              <a:t>- Conducted a Deep Learning course </a:t>
            </a:r>
            <a:r>
              <a:rPr lang="en-US" dirty="0">
                <a:hlinkClick r:id="rId2"/>
              </a:rPr>
              <a:t>https://www.coursera.org/learn/intro-to-deep-learning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Course for Open Data Science community: </a:t>
            </a:r>
            <a:r>
              <a:rPr lang="en-US" dirty="0">
                <a:hlinkClick r:id="rId3"/>
              </a:rPr>
              <a:t>https://bit.ly/3csuc0g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- Data Science course in Saudi Arabia in Sept-Oct 2021</a:t>
            </a:r>
          </a:p>
          <a:p>
            <a:r>
              <a:rPr lang="en-US" dirty="0"/>
              <a:t>Background: Data Science/Math, Bachelor’s in Applied Math and Masters in Data Science</a:t>
            </a:r>
            <a:endParaRPr lang="en-AE" dirty="0"/>
          </a:p>
          <a:p>
            <a:endParaRPr lang="en-A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7A6AA-6DD3-9945-BC69-8A793194F5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80" t="24652" r="21226" b="54118"/>
          <a:stretch/>
        </p:blipFill>
        <p:spPr bwMode="auto">
          <a:xfrm>
            <a:off x="9453282" y="0"/>
            <a:ext cx="2306381" cy="240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33CB12E-A9A4-4341-A7A1-FBFD1BD2B0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2" t="11061" r="12151" b="14816"/>
          <a:stretch/>
        </p:blipFill>
        <p:spPr bwMode="auto">
          <a:xfrm flipH="1">
            <a:off x="9856693" y="4666130"/>
            <a:ext cx="1902970" cy="1826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915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8D2CA-F5D0-514C-BA46-4381EF0B3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Encode the bomb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C47D3-1397-A541-8A39-E802B8E5B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we can be hackers if we don’t encode our bomb?</a:t>
            </a:r>
          </a:p>
          <a:p>
            <a:r>
              <a:rPr lang="en-US" dirty="0"/>
              <a:t>base64 encoding</a:t>
            </a:r>
          </a:p>
          <a:p>
            <a:r>
              <a:rPr lang="en-US" dirty="0"/>
              <a:t>Before unpickle we decode it back</a:t>
            </a:r>
          </a:p>
          <a:p>
            <a:endParaRPr lang="en-AE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3D4D31C-5BFD-4140-B126-6876376D5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27" y="3429000"/>
            <a:ext cx="11361503" cy="216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15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74ED3-0DDE-8B4A-8161-95484AD20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Virus – put bomb in every next pickle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D5508-19EC-644F-A9CE-3DA8E4967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AE" dirty="0"/>
              <a:t>Finally, how we can call it a virus, if it does not spread??</a:t>
            </a:r>
          </a:p>
          <a:p>
            <a:endParaRPr lang="en-AE" dirty="0"/>
          </a:p>
          <a:p>
            <a:pPr marL="0" indent="0">
              <a:buNone/>
            </a:pPr>
            <a:endParaRPr lang="en-AE" dirty="0"/>
          </a:p>
          <a:p>
            <a:pPr marL="0" indent="0">
              <a:buNone/>
            </a:pPr>
            <a:r>
              <a:rPr lang="en-AE" dirty="0"/>
              <a:t>Demo of:</a:t>
            </a:r>
          </a:p>
          <a:p>
            <a:pPr marL="0" indent="0">
              <a:buNone/>
            </a:pPr>
            <a:r>
              <a:rPr lang="en-AE" dirty="0"/>
              <a:t>1. Hi bomb</a:t>
            </a:r>
          </a:p>
          <a:p>
            <a:pPr marL="0" indent="0">
              <a:buNone/>
            </a:pPr>
            <a:r>
              <a:rPr lang="en-AE" dirty="0"/>
              <a:t>2. Open URL bomb</a:t>
            </a:r>
          </a:p>
        </p:txBody>
      </p:sp>
    </p:spTree>
    <p:extLst>
      <p:ext uri="{BB962C8B-B14F-4D97-AF65-F5344CB8AC3E}">
        <p14:creationId xmlns:p14="http://schemas.microsoft.com/office/powerpoint/2010/main" val="1145099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0432C-E9AD-A249-8F69-2B77E600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8E0F-7309-5540-9F29-8D9A054C7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14490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AE" dirty="0"/>
          </a:p>
          <a:p>
            <a:pPr marL="0" indent="0">
              <a:buNone/>
            </a:pPr>
            <a:endParaRPr lang="en-AE" dirty="0"/>
          </a:p>
          <a:p>
            <a:pPr marL="0" indent="0">
              <a:buNone/>
            </a:pPr>
            <a:r>
              <a:rPr lang="en-AE" dirty="0"/>
              <a:t>GitHub: </a:t>
            </a:r>
            <a:r>
              <a:rPr lang="en-US" dirty="0">
                <a:hlinkClick r:id="rId2"/>
              </a:rPr>
              <a:t>https://github.com/DmitriiDenisov</a:t>
            </a:r>
            <a:endParaRPr lang="en-AE" dirty="0"/>
          </a:p>
          <a:p>
            <a:pPr marL="0" indent="0">
              <a:buNone/>
            </a:pPr>
            <a:r>
              <a:rPr lang="en-AE" dirty="0"/>
              <a:t>LindedIn: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https://www.linkedin.com/in/dmitry-denisov-022102103/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Web: </a:t>
            </a:r>
            <a:r>
              <a:rPr lang="en-US" dirty="0">
                <a:hlinkClick r:id="rId4"/>
              </a:rPr>
              <a:t>https://ddenisov.com/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AE" dirty="0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4E31531C-7A85-004B-A056-DF9C789C3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518" y="3767841"/>
            <a:ext cx="2877670" cy="28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0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F703E-9A91-ED47-9F6D-1BA1D134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Sources inspired me for 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30A63-3DA4-C543-86EE-C44E89679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https://github.com/mike0sv/nasty_pickle</a:t>
            </a:r>
            <a:endParaRPr lang="en-US" dirty="0"/>
          </a:p>
          <a:p>
            <a:r>
              <a:rPr lang="en-US" dirty="0">
                <a:hlinkClick r:id="rId3"/>
              </a:rPr>
              <a:t>https://intoli.com/blog/dangerous-pickles/</a:t>
            </a:r>
            <a:endParaRPr lang="en-US" dirty="0"/>
          </a:p>
          <a:p>
            <a:r>
              <a:rPr lang="en-US" dirty="0"/>
              <a:t>(RUS) </a:t>
            </a:r>
            <a:r>
              <a:rPr lang="en-US" dirty="0">
                <a:hlinkClick r:id="rId4"/>
              </a:rPr>
              <a:t>https://www.youtube.com/watch?v=xm-A-h9QkXg&amp;t=610s&amp;ab_channel=ODSAIGlobal</a:t>
            </a:r>
            <a:endParaRPr lang="en-US" dirty="0"/>
          </a:p>
          <a:p>
            <a:endParaRPr lang="en-A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9E3E50D-E70C-A44C-BFE6-5620818397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5" t="13760" r="11460" b="10601"/>
          <a:stretch/>
        </p:blipFill>
        <p:spPr bwMode="auto">
          <a:xfrm>
            <a:off x="8780930" y="3673183"/>
            <a:ext cx="3177988" cy="318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691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465B83-6475-F343-AD88-E35E6B344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214" y="2278060"/>
            <a:ext cx="10023398" cy="857894"/>
          </a:xfrm>
        </p:spPr>
        <p:txBody>
          <a:bodyPr>
            <a:normAutofit/>
          </a:bodyPr>
          <a:lstStyle/>
          <a:p>
            <a:r>
              <a:rPr lang="en-AE" sz="4000" dirty="0"/>
              <a:t>Russians hackers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2AFAA89-883A-8744-A004-04B03B427320}"/>
              </a:ext>
            </a:extLst>
          </p:cNvPr>
          <p:cNvSpPr txBox="1">
            <a:spLocks/>
          </p:cNvSpPr>
          <p:nvPr/>
        </p:nvSpPr>
        <p:spPr>
          <a:xfrm>
            <a:off x="1199769" y="952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E" dirty="0">
                <a:solidFill>
                  <a:schemeClr val="bg1"/>
                </a:solidFill>
              </a:rPr>
              <a:t>What is associated with Rus programmer?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236FA-B7FA-5641-B5B3-B85D3293C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769" y="3017788"/>
            <a:ext cx="4942409" cy="2782888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C937F58-C790-9949-9DBC-446531866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4912" y="3017788"/>
            <a:ext cx="4969443" cy="2782888"/>
          </a:xfrm>
        </p:spPr>
      </p:pic>
    </p:spTree>
    <p:extLst>
      <p:ext uri="{BB962C8B-B14F-4D97-AF65-F5344CB8AC3E}">
        <p14:creationId xmlns:p14="http://schemas.microsoft.com/office/powerpoint/2010/main" val="51287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82A22-625D-DC47-A313-58579445D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407" y="2766218"/>
            <a:ext cx="10515600" cy="1325563"/>
          </a:xfrm>
        </p:spPr>
        <p:txBody>
          <a:bodyPr>
            <a:noAutofit/>
          </a:bodyPr>
          <a:lstStyle/>
          <a:p>
            <a:r>
              <a:rPr lang="en-AE" sz="6600" b="1" dirty="0"/>
              <a:t>How to run virus in Python using pickle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0D12CF-BFF2-A046-A5D1-AB9C09C11F3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E" dirty="0"/>
              <a:t>Our today’s topic is…</a:t>
            </a:r>
          </a:p>
        </p:txBody>
      </p:sp>
    </p:spTree>
    <p:extLst>
      <p:ext uri="{BB962C8B-B14F-4D97-AF65-F5344CB8AC3E}">
        <p14:creationId xmlns:p14="http://schemas.microsoft.com/office/powerpoint/2010/main" val="264196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82A22-625D-DC47-A313-58579445D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8947"/>
            <a:ext cx="10515600" cy="1325563"/>
          </a:xfrm>
        </p:spPr>
        <p:txBody>
          <a:bodyPr>
            <a:noAutofit/>
          </a:bodyPr>
          <a:lstStyle/>
          <a:p>
            <a:r>
              <a:rPr lang="en-AE" sz="6000" b="1" dirty="0"/>
              <a:t>This presentation is to show you how and why pickle can be dangerous and give you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0D12CF-BFF2-A046-A5D1-AB9C09C11F3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E" sz="8000" dirty="0">
                <a:solidFill>
                  <a:srgbClr val="FF0000"/>
                </a:solidFill>
              </a:rPr>
              <a:t>Disclaimer</a:t>
            </a:r>
          </a:p>
        </p:txBody>
      </p:sp>
    </p:spTree>
    <p:extLst>
      <p:ext uri="{BB962C8B-B14F-4D97-AF65-F5344CB8AC3E}">
        <p14:creationId xmlns:p14="http://schemas.microsoft.com/office/powerpoint/2010/main" val="3047287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AEFE-90DC-3C44-965D-D66CF7C1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What is pickle?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8FDC4F9-4953-0C49-B08E-68A002207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1" y="1427607"/>
            <a:ext cx="11139632" cy="506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494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D28FF-9A22-7548-94ED-F48BD15D6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Meanwhile: pickle documentation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1025F73-42D6-4C46-99B9-591D5C09E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03" y="1687814"/>
            <a:ext cx="6802581" cy="5060456"/>
          </a:xfrm>
          <a:prstGeom prst="rect">
            <a:avLst/>
          </a:prstGeom>
        </p:spPr>
      </p:pic>
      <p:pic>
        <p:nvPicPr>
          <p:cNvPr id="2050" name="Picture 2" descr="THE MEME DILEMMA: How Memes Help to Destroy Creative Thought and Popularize  Ignorance | by Jake Aaron Ward | Medium">
            <a:extLst>
              <a:ext uri="{FF2B5EF4-FFF2-40B4-BE49-F238E27FC236}">
                <a16:creationId xmlns:a16="http://schemas.microsoft.com/office/drawing/2014/main" id="{144EDA50-C299-3149-8790-F54FE0257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17972">
            <a:off x="9358495" y="1362583"/>
            <a:ext cx="2713569" cy="233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72D40D-6927-BA46-94E7-97E7147018AE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35269">
            <a:off x="7198657" y="3569931"/>
            <a:ext cx="5656729" cy="1325563"/>
          </a:xfrm>
        </p:spPr>
        <p:txBody>
          <a:bodyPr/>
          <a:lstStyle/>
          <a:p>
            <a:pPr marL="0" indent="0">
              <a:buNone/>
            </a:pPr>
            <a:r>
              <a:rPr lang="en-AE" b="1" u="sng" dirty="0"/>
              <a:t>Execute arbitrary code during unpickling</a:t>
            </a:r>
          </a:p>
        </p:txBody>
      </p:sp>
    </p:spTree>
    <p:extLst>
      <p:ext uri="{BB962C8B-B14F-4D97-AF65-F5344CB8AC3E}">
        <p14:creationId xmlns:p14="http://schemas.microsoft.com/office/powerpoint/2010/main" val="351418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A1B11-CDBE-E541-B523-4FD45955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Pickletools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2DA35-DC83-E84D-95EC-9C64726C7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Pickle is a stack language</a:t>
            </a:r>
          </a:p>
          <a:p>
            <a:r>
              <a:rPr lang="en-US" dirty="0"/>
              <a:t>push data onto the stack</a:t>
            </a:r>
          </a:p>
          <a:p>
            <a:r>
              <a:rPr lang="en-US" dirty="0"/>
              <a:t>pop data from the stack 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Useful functions: </a:t>
            </a:r>
          </a:p>
          <a:p>
            <a:pPr>
              <a:buFontTx/>
              <a:buChar char="-"/>
            </a:pPr>
            <a:r>
              <a:rPr lang="en-AE" b="1" dirty="0"/>
              <a:t>pickletools.optimize: </a:t>
            </a:r>
            <a:r>
              <a:rPr lang="en-AE" dirty="0"/>
              <a:t>removes technical details from pickle</a:t>
            </a:r>
          </a:p>
          <a:p>
            <a:pPr>
              <a:buFontTx/>
              <a:buChar char="-"/>
            </a:pPr>
            <a:r>
              <a:rPr lang="en-AE" b="1" dirty="0"/>
              <a:t>pickletools.dis: </a:t>
            </a:r>
            <a:r>
              <a:rPr lang="en-AE" dirty="0"/>
              <a:t>prints all pickle commands</a:t>
            </a:r>
            <a:endParaRPr lang="en-US" dirty="0"/>
          </a:p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052585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5714</TotalTime>
  <Words>506</Words>
  <Application>Microsoft Macintosh PowerPoint</Application>
  <PresentationFormat>Widescreen</PresentationFormat>
  <Paragraphs>83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Dangerous Pickles</vt:lpstr>
      <vt:lpstr>Myself</vt:lpstr>
      <vt:lpstr>Sources inspired me for this talk</vt:lpstr>
      <vt:lpstr>Russians hackers</vt:lpstr>
      <vt:lpstr>How to run virus in Python using pickle</vt:lpstr>
      <vt:lpstr>This presentation is to show you how and why pickle can be dangerous and give you </vt:lpstr>
      <vt:lpstr>What is pickle?</vt:lpstr>
      <vt:lpstr>Meanwhile: pickle documentation</vt:lpstr>
      <vt:lpstr>Pickletools</vt:lpstr>
      <vt:lpstr>Pickling machine + Opscodes example</vt:lpstr>
      <vt:lpstr>Opscodes example: REDUCE function</vt:lpstr>
      <vt:lpstr>My first pickle bomb - add bytes to our pickled file </vt:lpstr>
      <vt:lpstr>We are done, our first bomb is ready </vt:lpstr>
      <vt:lpstr>Arbitrary function</vt:lpstr>
      <vt:lpstr>Final recipe</vt:lpstr>
      <vt:lpstr>Repo + QR code</vt:lpstr>
      <vt:lpstr>Code for patching a bomb</vt:lpstr>
      <vt:lpstr>Now we wrapped everything into function: create_bomb</vt:lpstr>
      <vt:lpstr>Short demos of possible injections:</vt:lpstr>
      <vt:lpstr>Encode the bomb</vt:lpstr>
      <vt:lpstr>Virus – put bomb in every next pickle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Dangerous Pickles</dc:title>
  <dc:creator>Денисов Дмитрий Михайлович</dc:creator>
  <cp:lastModifiedBy>Денисов Дмитрий Михайлович</cp:lastModifiedBy>
  <cp:revision>15</cp:revision>
  <dcterms:created xsi:type="dcterms:W3CDTF">2021-09-24T10:10:43Z</dcterms:created>
  <dcterms:modified xsi:type="dcterms:W3CDTF">2021-10-08T19:29:51Z</dcterms:modified>
</cp:coreProperties>
</file>

<file path=docProps/thumbnail.jpeg>
</file>